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</a:t>
            </a:r>
            <a:r>
              <a:rPr b="0" lang="es-ES" sz="4400" spc="-1" strike="noStrike">
                <a:latin typeface="Arial"/>
              </a:rPr>
              <a:t>diapositiva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FC16670-229E-4A49-8934-E4CD331FC854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0F385F-8B3C-474D-A2A9-EDFB2D3CCCAC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D8A370-0477-48FF-8802-4A96F62865C8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0B40D26-A925-429A-9AAD-F9B1B94A68EA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A6B820-BF28-41E4-A457-CDD65EAAE7E0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302984-0DEF-48A9-BE2B-081FE4ABC1A1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D90F45-C294-403C-B503-2A6B40F397B8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C49264-6768-4097-B233-52FC0814AD41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6E9D77-C861-4A9C-BFA2-AC2E46EC81E7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E7F642-FE60-471E-BFB6-71D0B0C44523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5BA6C4F-53D7-4403-B570-05FD27DE9C3C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5A6FE0-1EFA-436A-9A5E-6DAEE3FD50F9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4802A0-B69C-4090-AE37-41DFA7AD3E32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524B0C6-1936-4C8A-A601-2198FEADF8BA}" type="slidenum">
              <a:rPr b="0" lang="en-GB" sz="1800" spc="-1" strike="noStrike">
                <a:latin typeface="Times New Roman"/>
              </a:rPr>
              <a:t>&lt;número&gt;</a:t>
            </a:fld>
            <a:endParaRPr b="0" lang="es-ES" sz="18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917A6E1-DC6F-4B44-9DEE-AB43878AB2EE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5A04B4-8BB0-47D8-838B-82D97CB1E71A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C9D3A9A-5E36-47DF-9261-893BE8A6E963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514C522-FC4D-47AA-9ADB-F0433AE9FDDF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96F854-9721-4622-A861-E2649AB3DFA2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8EBFEF1-A004-43FA-A00C-B755D697F0D6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A509D6-4F29-4CF6-BBC0-C36B6CDEE712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FFEB6F-DFCE-472E-B647-74292DE58E3C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B5121F7-8612-4DA4-8C28-3A5D1A629CCC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3AB766-8FD4-490A-8AF0-1B0D7B123D35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70C4C5-54DA-43A7-B0D2-8EE947BACB18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F64D1A-0A43-490E-9084-681150437ECF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06C04AF-277F-43E0-BA48-C1ECD6721A71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B079B9-8FC3-4582-865D-535C6C8B4198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9EFDE3-1878-41B7-B6CE-F95D3269BD50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04254A-EBE9-4BFC-864B-A2D4C50CFF72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44785F-F03D-4D8D-8906-DE57BF8127CF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D254AB-B898-4A62-A087-CA62D200FEFB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F9228C-0B5A-4C31-8297-21954E24339A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0E0B1E-7450-4508-B682-03552DF4FCB8}" type="slidenum">
              <a:rPr b="0" lang="en-GB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7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7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2133360" y="409824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692720" y="182556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547360" y="182556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692720" y="409824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2547360" y="4098240"/>
            <a:ext cx="813600" cy="20750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2527920" cy="4350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792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3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3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3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3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133360" y="409824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2133360" y="1825560"/>
            <a:ext cx="1233360" cy="2075040"/>
          </a:xfrm>
          <a:prstGeom prst="rect">
            <a:avLst/>
          </a:prstGeom>
        </p:spPr>
        <p:txBody>
          <a:bodyPr lIns="0" rIns="0" tIns="0" bIns="0">
            <a:normAutofit fontScale="42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79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7920" cy="435060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7920" cy="4350600"/>
          </a:xfrm>
          <a:prstGeom prst="rect">
            <a:avLst/>
          </a:prstGeom>
        </p:spPr>
        <p:txBody>
          <a:bodyPr lIns="0" rIns="0" tIns="0" bIns="0">
            <a:normAutofit fontScale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276640" y="2330280"/>
            <a:ext cx="7638120" cy="21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Machine Learning – Time Series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238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Additive vs Multiplicative Decompose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23880" y="1690920"/>
            <a:ext cx="1956960" cy="22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Trend</a:t>
            </a: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: T(t)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Seasonality</a:t>
            </a: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: S(t)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Cyclic variation</a:t>
            </a: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: c(t)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Residuals</a:t>
            </a: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: e(t)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89" name="Google Shape;176;ga8b485b1ff_0_101" descr=""/>
          <p:cNvPicPr/>
          <p:nvPr/>
        </p:nvPicPr>
        <p:blipFill>
          <a:blip r:embed="rId1"/>
          <a:stretch/>
        </p:blipFill>
        <p:spPr>
          <a:xfrm>
            <a:off x="2811960" y="2836800"/>
            <a:ext cx="6869520" cy="344016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3039840" y="2090880"/>
            <a:ext cx="3087000" cy="6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Additive decompose</a:t>
            </a:r>
            <a:endParaRPr b="0" lang="es-E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Y(t) = T(t) + S(t) + c(t) + e(t)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6351840" y="2090880"/>
            <a:ext cx="3087000" cy="7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Multiplicative decompose</a:t>
            </a:r>
            <a:endParaRPr b="0" lang="es-E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Y(t) = T(t) * S(t) * c(t) * e(t)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Smoothing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Smoothing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38080" y="2583720"/>
            <a:ext cx="4178160" cy="38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Se utiliza en modelos de predicción a corto plazo, para datos que no tienen una variación grande a lo largo del tiempo.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95" name="Google Shape;192;ga8b485b1ff_0_112" descr=""/>
          <p:cNvPicPr/>
          <p:nvPr/>
        </p:nvPicPr>
        <p:blipFill>
          <a:blip r:embed="rId1"/>
          <a:stretch/>
        </p:blipFill>
        <p:spPr>
          <a:xfrm>
            <a:off x="5407560" y="2457720"/>
            <a:ext cx="5845680" cy="266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Modelos de smoothing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Simple Exponential Smoothing (SES)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838080" y="1690920"/>
            <a:ext cx="10432080" cy="97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99" name="Google Shape;206;ga8b485b1ff_0_120" descr=""/>
          <p:cNvPicPr/>
          <p:nvPr/>
        </p:nvPicPr>
        <p:blipFill>
          <a:blip r:embed="rId1"/>
          <a:stretch/>
        </p:blipFill>
        <p:spPr>
          <a:xfrm>
            <a:off x="4448520" y="2440440"/>
            <a:ext cx="2094840" cy="50400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879480" y="3095280"/>
            <a:ext cx="10432080" cy="97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Siendo L el nivel calculado por SES, e Y el de la propia serie temporal.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Cuanto mayor es alpha, más se asemeja a la serie original.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101" name="Google Shape;208;ga8b485b1ff_0_120" descr=""/>
          <p:cNvPicPr/>
          <p:nvPr/>
        </p:nvPicPr>
        <p:blipFill>
          <a:blip r:embed="rId2"/>
          <a:stretch/>
        </p:blipFill>
        <p:spPr>
          <a:xfrm>
            <a:off x="879480" y="4074480"/>
            <a:ext cx="2007000" cy="218664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209;ga8b485b1ff_0_120" descr=""/>
          <p:cNvPicPr/>
          <p:nvPr/>
        </p:nvPicPr>
        <p:blipFill>
          <a:blip r:embed="rId3"/>
          <a:stretch/>
        </p:blipFill>
        <p:spPr>
          <a:xfrm>
            <a:off x="7228080" y="2195640"/>
            <a:ext cx="2698560" cy="1285560"/>
          </a:xfrm>
          <a:prstGeom prst="rect">
            <a:avLst/>
          </a:prstGeom>
          <a:ln>
            <a:noFill/>
          </a:ln>
        </p:spPr>
      </p:pic>
      <p:pic>
        <p:nvPicPr>
          <p:cNvPr id="103" name="Google Shape;210;ga8b485b1ff_0_120" descr=""/>
          <p:cNvPicPr/>
          <p:nvPr/>
        </p:nvPicPr>
        <p:blipFill>
          <a:blip r:embed="rId4"/>
          <a:stretch/>
        </p:blipFill>
        <p:spPr>
          <a:xfrm>
            <a:off x="3171600" y="4074480"/>
            <a:ext cx="4978080" cy="218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Double Exponential Smoothing (DES)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838080" y="1690920"/>
            <a:ext cx="10432080" cy="97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838080" y="3513600"/>
            <a:ext cx="330876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K es el numero de puntos a predecir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107" name="Google Shape;219;ga8b485b1ff_0_134" descr=""/>
          <p:cNvPicPr/>
          <p:nvPr/>
        </p:nvPicPr>
        <p:blipFill>
          <a:blip r:embed="rId1"/>
          <a:stretch/>
        </p:blipFill>
        <p:spPr>
          <a:xfrm>
            <a:off x="5227560" y="2932920"/>
            <a:ext cx="1466280" cy="4849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220;ga8b485b1ff_0_134" descr=""/>
          <p:cNvPicPr/>
          <p:nvPr/>
        </p:nvPicPr>
        <p:blipFill>
          <a:blip r:embed="rId2"/>
          <a:stretch/>
        </p:blipFill>
        <p:spPr>
          <a:xfrm>
            <a:off x="4951440" y="2404440"/>
            <a:ext cx="2018520" cy="39456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221;ga8b485b1ff_0_134" descr=""/>
          <p:cNvPicPr/>
          <p:nvPr/>
        </p:nvPicPr>
        <p:blipFill>
          <a:blip r:embed="rId3"/>
          <a:stretch/>
        </p:blipFill>
        <p:spPr>
          <a:xfrm>
            <a:off x="5003640" y="3513600"/>
            <a:ext cx="2018520" cy="44064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5796360" y="2689200"/>
            <a:ext cx="155160" cy="3405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 rot="10793400">
            <a:off x="6319440" y="3321360"/>
            <a:ext cx="155160" cy="3405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Google Shape;224;ga8b485b1ff_0_134" descr=""/>
          <p:cNvPicPr/>
          <p:nvPr/>
        </p:nvPicPr>
        <p:blipFill>
          <a:blip r:embed="rId4"/>
          <a:stretch/>
        </p:blipFill>
        <p:spPr>
          <a:xfrm>
            <a:off x="2872080" y="4050000"/>
            <a:ext cx="6281640" cy="25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Triple Exponential Smoothing (TES)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38080" y="1690920"/>
            <a:ext cx="10432080" cy="97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115" name="Google Shape;232;ga8b485b1ff_0_151" descr=""/>
          <p:cNvPicPr/>
          <p:nvPr/>
        </p:nvPicPr>
        <p:blipFill>
          <a:blip r:embed="rId1"/>
          <a:stretch/>
        </p:blipFill>
        <p:spPr>
          <a:xfrm>
            <a:off x="4565160" y="2669760"/>
            <a:ext cx="2171160" cy="50400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233;ga8b485b1ff_0_151" descr=""/>
          <p:cNvPicPr/>
          <p:nvPr/>
        </p:nvPicPr>
        <p:blipFill>
          <a:blip r:embed="rId2"/>
          <a:stretch/>
        </p:blipFill>
        <p:spPr>
          <a:xfrm>
            <a:off x="838080" y="3416040"/>
            <a:ext cx="2928240" cy="44100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234;ga8b485b1ff_0_151" descr=""/>
          <p:cNvPicPr/>
          <p:nvPr/>
        </p:nvPicPr>
        <p:blipFill>
          <a:blip r:embed="rId3"/>
          <a:stretch/>
        </p:blipFill>
        <p:spPr>
          <a:xfrm>
            <a:off x="7852320" y="3454560"/>
            <a:ext cx="3308760" cy="36432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235;ga8b485b1ff_0_151" descr=""/>
          <p:cNvPicPr/>
          <p:nvPr/>
        </p:nvPicPr>
        <p:blipFill>
          <a:blip r:embed="rId4"/>
          <a:stretch/>
        </p:blipFill>
        <p:spPr>
          <a:xfrm>
            <a:off x="4235040" y="3454560"/>
            <a:ext cx="3195000" cy="364320"/>
          </a:xfrm>
          <a:prstGeom prst="rect">
            <a:avLst/>
          </a:prstGeom>
          <a:ln>
            <a:noFill/>
          </a:ln>
        </p:spPr>
      </p:pic>
      <p:pic>
        <p:nvPicPr>
          <p:cNvPr id="119" name="Google Shape;236;ga8b485b1ff_0_151" descr=""/>
          <p:cNvPicPr/>
          <p:nvPr/>
        </p:nvPicPr>
        <p:blipFill>
          <a:blip r:embed="rId5"/>
          <a:stretch/>
        </p:blipFill>
        <p:spPr>
          <a:xfrm>
            <a:off x="3886920" y="4428360"/>
            <a:ext cx="4220280" cy="205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Stationary &amp; Correlation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Stationary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906480" y="1608840"/>
            <a:ext cx="5288760" cy="45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Una serie es stationary (estacionaria) cuando sus propiedades estadísticas no varían con el tiempo.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Una serie NO es estacionaria cuando su tendencia cambia con el tiempo, su varianza, o tiene seasonality (patrones periódicos).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123" name="Google Shape;244;ga8b485b1ff_0_12" descr=""/>
          <p:cNvPicPr/>
          <p:nvPr/>
        </p:nvPicPr>
        <p:blipFill>
          <a:blip r:embed="rId1"/>
          <a:stretch/>
        </p:blipFill>
        <p:spPr>
          <a:xfrm>
            <a:off x="6278400" y="1505160"/>
            <a:ext cx="5369040" cy="353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096000" y="463320"/>
            <a:ext cx="5872320" cy="587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Time Series</a:t>
            </a:r>
            <a:br/>
            <a:r>
              <a:rPr b="0" lang="en-GB" sz="4400" spc="-1" strike="noStrike">
                <a:solidFill>
                  <a:srgbClr val="ffffff"/>
                </a:solidFill>
                <a:latin typeface="Calibri"/>
                <a:ea typeface="Calibri"/>
              </a:rPr>
              <a:t>Analítica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448000" y="536760"/>
            <a:ext cx="7810200" cy="594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Stationary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06480" y="1608840"/>
            <a:ext cx="5288760" cy="45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Una serie es stationary (estacionaria) cuando sus propiedades estadísticas no varían con el tiempo.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Una serie NO es estacionaria cuando su tendencia cambia con el tiempo, su varianza, o tiene seasonality (patrones periódicos).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rgbClr val="ff0000"/>
                </a:solidFill>
                <a:latin typeface="Calibri"/>
                <a:ea typeface="Calibri"/>
              </a:rPr>
              <a:t>¿Por qué es importante este concepto?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La mayoría de modelos trabajan con series estacionarias. Hay que convertirlas para poder modelar los datos. Tendrán una media, varianza y autocorrelación constantes y podremos aplicar la mayoría de conceptos estadísticos.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128" name="Google Shape;244;ga8b485b1ff_0_1" descr=""/>
          <p:cNvPicPr/>
          <p:nvPr/>
        </p:nvPicPr>
        <p:blipFill>
          <a:blip r:embed="rId1"/>
          <a:stretch/>
        </p:blipFill>
        <p:spPr>
          <a:xfrm>
            <a:off x="6278400" y="1505160"/>
            <a:ext cx="5369040" cy="353232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906480" y="5495760"/>
            <a:ext cx="10688400" cy="11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b="0" lang="es-E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637560" y="1544040"/>
            <a:ext cx="5025960" cy="22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Gráfica que mide la correlación de un instante vs sus instantes anteriores.</a:t>
            </a:r>
            <a:endParaRPr b="0" lang="es-E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La autocorrelación va de -1 a 1</a:t>
            </a:r>
            <a:endParaRPr b="0" lang="es-E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Es habitual que cada instante tenga correlación alta con los mas próximos y baja con los mas lejanos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Autocorrelation plot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32" name="Picture 2" descr="A Gentle Introduction to Autocorrelation and Partial Autocorrelation"/>
          <p:cNvPicPr/>
          <p:nvPr/>
        </p:nvPicPr>
        <p:blipFill>
          <a:blip r:embed="rId1"/>
          <a:stretch/>
        </p:blipFill>
        <p:spPr>
          <a:xfrm>
            <a:off x="5965560" y="2534760"/>
            <a:ext cx="4749120" cy="356148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268;ga8b485b1ff_0_216" descr=""/>
          <p:cNvPicPr/>
          <p:nvPr/>
        </p:nvPicPr>
        <p:blipFill>
          <a:blip r:embed="rId2"/>
          <a:stretch/>
        </p:blipFill>
        <p:spPr>
          <a:xfrm>
            <a:off x="938880" y="3276720"/>
            <a:ext cx="4407120" cy="281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37560" y="1544040"/>
            <a:ext cx="5366520" cy="48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Una hipótesis es una pregunta que acepta si/no como respuesta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¿El salario medio de España es igual que el europeo?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H0: hipótesis nula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H1: hipótesis alternativa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H0: El salario medio España &lt;&gt; Salario medio europeo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H1: El salario medio España = Salario medio europeo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Un p-value es la probabilidad de error de aceptar H1 como cierta, cuando en realidad es falsa.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P-value = 10%, significa que 10 de cada 100 muestras me voy a equivoca en mi hipótesis.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Con Alpha, o nivel de significación, elijo H1 o H0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Test de hipotesis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36" name="Imagen 2" descr=""/>
          <p:cNvPicPr/>
          <p:nvPr/>
        </p:nvPicPr>
        <p:blipFill>
          <a:blip r:embed="rId1"/>
          <a:stretch/>
        </p:blipFill>
        <p:spPr>
          <a:xfrm>
            <a:off x="6466680" y="1466280"/>
            <a:ext cx="5171400" cy="481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42080" y="16200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000" spc="-1" strike="noStrike">
                <a:solidFill>
                  <a:srgbClr val="ff0000"/>
                </a:solidFill>
                <a:latin typeface="Calibri"/>
                <a:ea typeface="Calibri"/>
              </a:rPr>
              <a:t>¿Cómo compruebo si una serie es Stationary?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42080" y="1366560"/>
            <a:ext cx="10159560" cy="28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Representando la serie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que no crezca/decrezca, tenga una tendencia constante.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Seasonality</a:t>
            </a:r>
            <a:r>
              <a:rPr b="0" lang="es-ES" sz="1600" spc="-1" strike="noStrike">
                <a:solidFill>
                  <a:srgbClr val="ffffff"/>
                </a:solidFill>
                <a:latin typeface="Calibri"/>
                <a:ea typeface="Calibri"/>
              </a:rPr>
              <a:t>: se comprueba fácilmente de manera gráfica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Estadísticos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divide el Time Series en varias ventanas y calcula los estadísticos para cada ventana.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Unit Root Tests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b="0" lang="es-ES" sz="1600" spc="-1" strike="noStrike">
              <a:latin typeface="Arial"/>
            </a:endParaRPr>
          </a:p>
          <a:p>
            <a:pPr lvl="1" marL="914400" indent="-335880">
              <a:lnSpc>
                <a:spcPct val="100000"/>
              </a:lnSpc>
              <a:buClr>
                <a:srgbClr val="ffffff"/>
              </a:buClr>
              <a:buFont typeface="Calibri"/>
              <a:buAutoNum type="alphaL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Augmented Dickey Fuller test (ADH Test)</a:t>
            </a:r>
            <a:endParaRPr b="0" lang="es-ES" sz="1600" spc="-1" strike="noStrike">
              <a:latin typeface="Arial"/>
            </a:endParaRPr>
          </a:p>
          <a:p>
            <a:pPr lvl="1" marL="914400" indent="-335880">
              <a:lnSpc>
                <a:spcPct val="100000"/>
              </a:lnSpc>
              <a:buClr>
                <a:srgbClr val="ffffff"/>
              </a:buClr>
              <a:buFont typeface="Calibri"/>
              <a:buAutoNum type="alphaLcPeriod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Kwiatkowski-Phillips-Schmidt-Shin – KPSS test: tendencia</a:t>
            </a:r>
            <a:endParaRPr b="0" lang="es-ES" sz="1600" spc="-1" strike="noStrike">
              <a:latin typeface="Arial"/>
            </a:endParaRPr>
          </a:p>
          <a:p>
            <a:pPr lvl="1" marL="914400" indent="-335880">
              <a:lnSpc>
                <a:spcPct val="100000"/>
              </a:lnSpc>
              <a:buClr>
                <a:srgbClr val="ffffff"/>
              </a:buClr>
              <a:buFont typeface="Calibri"/>
              <a:buAutoNum type="alphaLcPeriod"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Philips Perron test</a:t>
            </a:r>
            <a:endParaRPr b="0" lang="es-ES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442080" y="387792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s-ES" sz="4000" spc="-1" strike="noStrike">
                <a:solidFill>
                  <a:srgbClr val="ff0000"/>
                </a:solidFill>
                <a:latin typeface="Calibri"/>
                <a:ea typeface="Calibri"/>
              </a:rPr>
              <a:t>¿Qué hago para hacerla Stationary?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442080" y="4858200"/>
            <a:ext cx="10159560" cy="28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Seasonality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habrá que quitar la componente estacional. Diferenciando (siguiente diapo) o utilizando un SARIMA, que tiene en cuenta la seasonality.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Tendencia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hay que quitarla. Puede servir restar la media del TS, restar la componente de la tendencia del modelo aditivo o diferenciar con un lag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Autocorrelación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: diferenciar primero por un lag y luego de nuevo si es necesario para eliminar la autocorrelación.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38080" y="2124360"/>
            <a:ext cx="4975560" cy="36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Plot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lo más probable es que con un simple plot, veamos los patrones repetidos en la serie temporal</a:t>
            </a: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Auto Correlation Function (ACF)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Cuánto de correlacionados están los valores con instantes anteriores.</a:t>
            </a: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ff0000"/>
                </a:solidFill>
                <a:latin typeface="Calibri"/>
                <a:ea typeface="Calibri"/>
              </a:rPr>
              <a:t>¿Cómo compruebo que el TS es seasonal?</a:t>
            </a:r>
            <a:endParaRPr b="0" lang="es-ES" sz="4300" spc="-1" strike="noStrike">
              <a:latin typeface="Arial"/>
            </a:endParaRPr>
          </a:p>
        </p:txBody>
      </p:sp>
      <p:pic>
        <p:nvPicPr>
          <p:cNvPr id="143" name="Google Shape;268;ga8b485b1ff_0_216" descr=""/>
          <p:cNvPicPr/>
          <p:nvPr/>
        </p:nvPicPr>
        <p:blipFill>
          <a:blip r:embed="rId1"/>
          <a:stretch/>
        </p:blipFill>
        <p:spPr>
          <a:xfrm>
            <a:off x="6351840" y="2170440"/>
            <a:ext cx="5410440" cy="33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38080" y="1452600"/>
            <a:ext cx="4975560" cy="19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39680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Moving Average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aplicar moving average sobre la ventana estacional (media de time series para cada ventana)</a:t>
            </a: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 marL="139680"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ff0000"/>
                </a:solidFill>
                <a:latin typeface="Calibri"/>
                <a:ea typeface="Calibri"/>
              </a:rPr>
              <a:t>Seasonal difference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resta de Y(t) - Y(t-s), siendo s el periodo estacional: 12 (meses), 4 (semanas)...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ff0000"/>
                </a:solidFill>
                <a:latin typeface="Calibri"/>
                <a:ea typeface="Calibri"/>
              </a:rPr>
              <a:t>Deseasonalize</a:t>
            </a:r>
            <a:endParaRPr b="0" lang="es-ES" sz="4300" spc="-1" strike="noStrike">
              <a:latin typeface="Arial"/>
            </a:endParaRPr>
          </a:p>
        </p:txBody>
      </p:sp>
      <p:pic>
        <p:nvPicPr>
          <p:cNvPr id="146" name="Google Shape;145;ga8b485b1ff_0_84" descr=""/>
          <p:cNvPicPr/>
          <p:nvPr/>
        </p:nvPicPr>
        <p:blipFill>
          <a:blip r:embed="rId1"/>
          <a:stretch/>
        </p:blipFill>
        <p:spPr>
          <a:xfrm>
            <a:off x="1231920" y="3174840"/>
            <a:ext cx="9498960" cy="30855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6208200" y="1452600"/>
            <a:ext cx="4975560" cy="15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39680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Restar Seasonal component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descomponer la serie mediante un modelo aditivo, y restarle la componente de seasonality a la serie.</a:t>
            </a:r>
            <a:endParaRPr b="0" lang="es-ES" sz="1300" spc="-1" strike="noStrike">
              <a:latin typeface="Arial"/>
            </a:endParaRPr>
          </a:p>
          <a:p>
            <a:pPr marL="139680">
              <a:lnSpc>
                <a:spcPct val="100000"/>
              </a:lnSpc>
            </a:pPr>
            <a:endParaRPr b="0" lang="es-ES" sz="1300" spc="-1" strike="noStrike">
              <a:latin typeface="Arial"/>
            </a:endParaRPr>
          </a:p>
          <a:p>
            <a:pPr marL="139680">
              <a:lnSpc>
                <a:spcPct val="100000"/>
              </a:lnSpc>
            </a:pPr>
            <a:r>
              <a:rPr b="1" lang="en-GB" sz="1600" spc="-1" strike="noStrike">
                <a:solidFill>
                  <a:srgbClr val="ff0000"/>
                </a:solidFill>
                <a:latin typeface="Calibri"/>
                <a:ea typeface="Calibri"/>
              </a:rPr>
              <a:t>SARIMA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usar un modelo que integre automáticamente este componente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7937640" y="4229280"/>
            <a:ext cx="507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f9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"/>
          <p:cNvSpPr/>
          <p:nvPr/>
        </p:nvSpPr>
        <p:spPr>
          <a:xfrm>
            <a:off x="7334280" y="3815280"/>
            <a:ext cx="171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Seasonal lag = 12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806800" y="1732320"/>
            <a:ext cx="5443200" cy="446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Missings en los valores</a:t>
            </a:r>
            <a:endParaRPr b="0" lang="es-E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Backward fill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lo más probable es que con un simple plot, veamos los patrones repetidos en la serie temporal</a:t>
            </a:r>
            <a:endParaRPr b="0" lang="es-ES" sz="13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Forward fill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Cuánto de correlacionados están los valores con instantes anteriores.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Interpolate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interpolar valores en función del anterior y posterior. Se suele usar la media.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KNN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: similitud con los n últimos valores de la serie.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Linear interpolation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Quadratic/Cubic interpolation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Missings en las fechas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Obtendremos como resultado un TS sin huecos en el tiempo y con algunos missings en los valores, que habrá que rellenar con las técnicas anteriores.</a:t>
            </a:r>
            <a:endParaRPr b="0" lang="es-ES" sz="13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ff0000"/>
                </a:solidFill>
                <a:latin typeface="Calibri"/>
                <a:ea typeface="Calibri"/>
              </a:rPr>
              <a:t>Missings</a:t>
            </a:r>
            <a:endParaRPr b="0" lang="es-ES" sz="4300" spc="-1" strike="noStrike">
              <a:latin typeface="Arial"/>
            </a:endParaRPr>
          </a:p>
        </p:txBody>
      </p:sp>
      <p:pic>
        <p:nvPicPr>
          <p:cNvPr id="152" name="Google Shape;276;ga8b485b1ff_0_224" descr=""/>
          <p:cNvPicPr/>
          <p:nvPr/>
        </p:nvPicPr>
        <p:blipFill>
          <a:blip r:embed="rId1"/>
          <a:stretch/>
        </p:blipFill>
        <p:spPr>
          <a:xfrm>
            <a:off x="1004760" y="1536120"/>
            <a:ext cx="4212000" cy="486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Time Series</a:t>
            </a:r>
            <a:br/>
            <a:r>
              <a:rPr b="0" lang="en-GB" sz="4400" spc="-1" strike="noStrike">
                <a:solidFill>
                  <a:srgbClr val="ffffff"/>
                </a:solidFill>
                <a:latin typeface="Calibri"/>
                <a:ea typeface="Calibri"/>
              </a:rPr>
              <a:t>Técnicas de Regresión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84160" y="1455840"/>
            <a:ext cx="10514880" cy="12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Modelo que predice valores futuros basados en los datos pasados. Para utilizar un modelo AR necesitamos un TS stationary.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En la fórmula beta es un parámetro que podremos ir modificando, de -1 a 1, y epsilon es ruido.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p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 es el orden del modelo de autoregresión. Se suele usar 1 o 2.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Alpha es el intercept.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930240" y="802800"/>
            <a:ext cx="98514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100" spc="-1" strike="noStrike">
                <a:solidFill>
                  <a:srgbClr val="ff0000"/>
                </a:solidFill>
                <a:latin typeface="Calibri"/>
                <a:ea typeface="Calibri"/>
              </a:rPr>
              <a:t>Auto Regressive (AR)</a:t>
            </a:r>
            <a:endParaRPr b="0" lang="es-ES" sz="3100" spc="-1" strike="noStrike">
              <a:latin typeface="Arial"/>
            </a:endParaRPr>
          </a:p>
        </p:txBody>
      </p:sp>
      <p:pic>
        <p:nvPicPr>
          <p:cNvPr id="156" name="Google Shape;290;ga8b485b1ff_0_266" descr=""/>
          <p:cNvPicPr/>
          <p:nvPr/>
        </p:nvPicPr>
        <p:blipFill>
          <a:blip r:embed="rId1"/>
          <a:stretch/>
        </p:blipFill>
        <p:spPr>
          <a:xfrm>
            <a:off x="3834000" y="2808000"/>
            <a:ext cx="4197960" cy="4874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930240" y="4543200"/>
            <a:ext cx="1042272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Básicamente el MA predice valores futuros utilizando los errores cometidos en el pasado. También necesitamos un TS stationary.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q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 es el orden del modelo MA.</a:t>
            </a:r>
            <a:endParaRPr b="0" lang="es-ES" sz="1300" spc="-1" strike="noStrike">
              <a:latin typeface="Arial"/>
            </a:endParaRPr>
          </a:p>
        </p:txBody>
      </p:sp>
      <p:pic>
        <p:nvPicPr>
          <p:cNvPr id="158" name="Google Shape;292;ga8b485b1ff_0_266" descr=""/>
          <p:cNvPicPr/>
          <p:nvPr/>
        </p:nvPicPr>
        <p:blipFill>
          <a:blip r:embed="rId2"/>
          <a:stretch/>
        </p:blipFill>
        <p:spPr>
          <a:xfrm>
            <a:off x="3883680" y="5357520"/>
            <a:ext cx="4424400" cy="5587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930240" y="3897720"/>
            <a:ext cx="98514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100" spc="-1" strike="noStrike">
                <a:solidFill>
                  <a:srgbClr val="ff0000"/>
                </a:solidFill>
                <a:latin typeface="Calibri"/>
                <a:ea typeface="Calibri"/>
              </a:rPr>
              <a:t>Moving Average (MA)</a:t>
            </a:r>
            <a:endParaRPr b="0" lang="es-ES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¿Qué es un Time Series?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875520" y="1936440"/>
            <a:ext cx="5678640" cy="45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Conjunto de observaciones ordenadas en el tiempo, a través de intervalos de tiempo regulares.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El intervalo de tiempo podría ser: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Anual (presupuesto anual)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Trimestral (gastos)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Mensual (tráfico aéreo)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Semanal (ventas semanales)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Diario (tiempo)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Horario (precio stocks)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Minutos (entradas en un call center)</a:t>
            </a:r>
            <a:endParaRPr b="0" lang="es-E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Segundos (Tráfico web)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</p:txBody>
      </p:sp>
      <p:pic>
        <p:nvPicPr>
          <p:cNvPr id="49" name="Google Shape;103;ga1eac15f37_0_43" descr=""/>
          <p:cNvPicPr/>
          <p:nvPr/>
        </p:nvPicPr>
        <p:blipFill>
          <a:blip r:embed="rId1"/>
          <a:stretch/>
        </p:blipFill>
        <p:spPr>
          <a:xfrm>
            <a:off x="6058080" y="3091320"/>
            <a:ext cx="5369040" cy="268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23160" y="1237680"/>
            <a:ext cx="4966920" cy="53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AutoRegressive Integrated Moving Average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Modelo que utiliza valores y errores pasados para realizar predicciones en una serie temporal.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Seasonality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La serie temporal NO puede tener seasonality. ARIMA lo modelará con el parámetro d. O diferencio por el lag de su seasonality o utilizo SARIMA.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¿Por qué no puede tener seasonality?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SARIMA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Podemos utilizar el modelo SARIMA para series temporales con seasonality.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Stationary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El TS tiene que ser stationary. Lo haremos con el parámetro d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722880" y="334440"/>
            <a:ext cx="8476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ff0000"/>
                </a:solidFill>
                <a:latin typeface="Calibri"/>
                <a:ea typeface="Calibri"/>
              </a:rPr>
              <a:t>ARIMA</a:t>
            </a:r>
            <a:endParaRPr b="0" lang="es-ES" sz="43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6255360" y="4242240"/>
            <a:ext cx="5182920" cy="22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¿Cómo consigo un TS stationary?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Diferenciándolo una o dos veces. Restando cada valor por su anterior.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Esto sería el parámetro “d” de ARIMA. Si la serie ya es stationary, d=0.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 u="sng">
                <a:solidFill>
                  <a:srgbClr val="cc4125"/>
                </a:solidFill>
                <a:uFillTx/>
                <a:latin typeface="Calibri"/>
                <a:ea typeface="Calibri"/>
              </a:rPr>
              <a:t>¿Cómo elimino la seasonality?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Diferenciándolo por el periodo de la estacionalidad. Por ejemplo, diferenciando de 12 en 12, si tenemos datos mensuales.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O usando un SARIMA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6481800" y="1095120"/>
            <a:ext cx="4730040" cy="9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7200" spc="-1" strike="noStrike">
                <a:solidFill>
                  <a:srgbClr val="ffffff"/>
                </a:solidFill>
                <a:latin typeface="Calibri"/>
                <a:ea typeface="Calibri"/>
              </a:rPr>
              <a:t>p       d      q</a:t>
            </a:r>
            <a:endParaRPr b="0" lang="es-ES" sz="72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6067080" y="2431440"/>
            <a:ext cx="1742760" cy="11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Auto Regressive (AR)</a:t>
            </a:r>
            <a:endParaRPr b="0" lang="es-E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Cantidad de lags usados como predictores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9853200" y="2400840"/>
            <a:ext cx="1742760" cy="11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Moving Average (MA)</a:t>
            </a:r>
            <a:endParaRPr b="0" lang="es-E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Cantidad de errores utilizados en la predicción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166" name="CustomShape 7"/>
          <p:cNvSpPr/>
          <p:nvPr/>
        </p:nvSpPr>
        <p:spPr>
          <a:xfrm>
            <a:off x="8155800" y="2400840"/>
            <a:ext cx="1742760" cy="113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Integrated (I)</a:t>
            </a:r>
            <a:endParaRPr b="0" lang="es-E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ffffff"/>
                </a:solidFill>
                <a:latin typeface="Calibri"/>
                <a:ea typeface="Calibri"/>
              </a:rPr>
              <a:t>Número de veces que hay que diferenciar el TS</a:t>
            </a:r>
            <a:endParaRPr b="0" lang="es-E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37560" y="1544040"/>
            <a:ext cx="5528520" cy="33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300" spc="-1" strike="noStrike">
                <a:solidFill>
                  <a:srgbClr val="cc4125"/>
                </a:solidFill>
                <a:latin typeface="Calibri"/>
                <a:ea typeface="Calibri"/>
              </a:rPr>
              <a:t>¿Para qué diferenciamos?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b="1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 test Augmented Dickey Fuller.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A partir de cierto lag, tiene una caída brusca en correlación: diferenciaremos por ese lag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Una caída exponencial: sería una buena situación. Diferenciaríamos por el lag 1</a:t>
            </a:r>
            <a:endParaRPr b="0" lang="es-ES" sz="13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buClr>
                <a:srgbClr val="ffffff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10 lags o más con autocorrelación alta: tiene pinta de que tendremos que diferenciar dos veces.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Valor differencing (d)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69" name="Google Shape;313;ga8b485b1ff_0_278" descr=""/>
          <p:cNvPicPr/>
          <p:nvPr/>
        </p:nvPicPr>
        <p:blipFill>
          <a:blip r:embed="rId1"/>
          <a:stretch/>
        </p:blipFill>
        <p:spPr>
          <a:xfrm>
            <a:off x="6881760" y="1686600"/>
            <a:ext cx="4704480" cy="460404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314;ga8b485b1ff_0_278" descr=""/>
          <p:cNvPicPr/>
          <p:nvPr/>
        </p:nvPicPr>
        <p:blipFill>
          <a:blip r:embed="rId2"/>
          <a:srcRect l="17176" t="56153" r="49964" b="23551"/>
          <a:stretch/>
        </p:blipFill>
        <p:spPr>
          <a:xfrm>
            <a:off x="780840" y="5073480"/>
            <a:ext cx="2620800" cy="122796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315;ga8b485b1ff_0_278" descr=""/>
          <p:cNvPicPr/>
          <p:nvPr/>
        </p:nvPicPr>
        <p:blipFill>
          <a:blip r:embed="rId3"/>
          <a:stretch/>
        </p:blipFill>
        <p:spPr>
          <a:xfrm>
            <a:off x="3672000" y="5084280"/>
            <a:ext cx="2668680" cy="120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37560" y="1544040"/>
            <a:ext cx="102708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Modelo ARIMA que permite modelizar los comportamientos de seasonalidad, es decir, patrones repetitivos en los datos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SARIMA</a:t>
            </a:r>
            <a:endParaRPr b="0" lang="es-ES" sz="37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82280" y="5244120"/>
            <a:ext cx="102708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Añadimos una variable exógena, que básicamente es una variable externa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637560" y="401976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SARIMAX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76" name="Google Shape;333;ga8b485b1ff_0_308" descr=""/>
          <p:cNvPicPr/>
          <p:nvPr/>
        </p:nvPicPr>
        <p:blipFill>
          <a:blip r:embed="rId1"/>
          <a:stretch/>
        </p:blipFill>
        <p:spPr>
          <a:xfrm>
            <a:off x="3285360" y="2082240"/>
            <a:ext cx="4519800" cy="193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37560" y="1544040"/>
            <a:ext cx="9983880" cy="32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En este caso podríamos aplicar otros algoritmos: DecisionTreeRegressor, RandomForestRegressor...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Otros modelos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79" name="Google Shape;341;ga231b88e58_0_24" descr=""/>
          <p:cNvPicPr/>
          <p:nvPr/>
        </p:nvPicPr>
        <p:blipFill>
          <a:blip r:embed="rId1"/>
          <a:stretch/>
        </p:blipFill>
        <p:spPr>
          <a:xfrm>
            <a:off x="2768040" y="2892600"/>
            <a:ext cx="6321960" cy="309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37560" y="1544040"/>
            <a:ext cx="9983880" cy="32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Librería open source de Facebook que permite realizar forecast de series temporales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pip install fbprophet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92480" y="319680"/>
            <a:ext cx="105148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3700" spc="-1" strike="noStrike">
                <a:solidFill>
                  <a:srgbClr val="ff0000"/>
                </a:solidFill>
                <a:latin typeface="Calibri"/>
                <a:ea typeface="Calibri"/>
              </a:rPr>
              <a:t>Facebook Prophet</a:t>
            </a:r>
            <a:endParaRPr b="0" lang="es-ES" sz="3700" spc="-1" strike="noStrike">
              <a:latin typeface="Arial"/>
            </a:endParaRPr>
          </a:p>
        </p:txBody>
      </p:sp>
      <p:pic>
        <p:nvPicPr>
          <p:cNvPr id="182" name="Google Shape;349;ga2c25b0cc8_0_5" descr=""/>
          <p:cNvPicPr/>
          <p:nvPr/>
        </p:nvPicPr>
        <p:blipFill>
          <a:blip r:embed="rId1"/>
          <a:stretch/>
        </p:blipFill>
        <p:spPr>
          <a:xfrm>
            <a:off x="1769400" y="3125880"/>
            <a:ext cx="8269200" cy="247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Algunos ejemplos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760320" y="1755000"/>
            <a:ext cx="4918320" cy="45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a) Precio acciones Google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b) Diferencia diaria de precio acciones de Google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c) Nº Strikes anuales en EEUU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d) Ventas mensuales de casas unifamiliares en EEUU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e) Precio anual de la docena de huevos en EEUU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f) Cerdos sacrificados mensualmente en Victoria, Australia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g)Total de linces atrapados en el río McKenzie (Canadá)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h) Producción cervezera mensual en Australia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i) Producción eléctrica mensual en Australia.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</p:txBody>
      </p:sp>
      <p:pic>
        <p:nvPicPr>
          <p:cNvPr id="52" name="Google Shape;111;ga8b485b1ff_0_37" descr=""/>
          <p:cNvPicPr/>
          <p:nvPr/>
        </p:nvPicPr>
        <p:blipFill>
          <a:blip r:embed="rId1"/>
          <a:stretch/>
        </p:blipFill>
        <p:spPr>
          <a:xfrm>
            <a:off x="5594400" y="1690920"/>
            <a:ext cx="6074280" cy="443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Clasificación Series Temporales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2250360" y="1706040"/>
            <a:ext cx="343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Cantidad de variables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</p:txBody>
      </p:sp>
      <p:pic>
        <p:nvPicPr>
          <p:cNvPr id="55" name="Google Shape;119;ga8b485b1ff_0_62" descr=""/>
          <p:cNvPicPr/>
          <p:nvPr/>
        </p:nvPicPr>
        <p:blipFill>
          <a:blip r:embed="rId1"/>
          <a:stretch/>
        </p:blipFill>
        <p:spPr>
          <a:xfrm>
            <a:off x="4288320" y="2557440"/>
            <a:ext cx="2537640" cy="1268640"/>
          </a:xfrm>
          <a:prstGeom prst="rect">
            <a:avLst/>
          </a:prstGeom>
          <a:ln>
            <a:noFill/>
          </a:ln>
        </p:spPr>
      </p:pic>
      <p:pic>
        <p:nvPicPr>
          <p:cNvPr id="56" name="Google Shape;120;ga8b485b1ff_0_62" descr=""/>
          <p:cNvPicPr/>
          <p:nvPr/>
        </p:nvPicPr>
        <p:blipFill>
          <a:blip r:embed="rId2"/>
          <a:stretch/>
        </p:blipFill>
        <p:spPr>
          <a:xfrm>
            <a:off x="815040" y="2596320"/>
            <a:ext cx="2931480" cy="1268640"/>
          </a:xfrm>
          <a:prstGeom prst="rect">
            <a:avLst/>
          </a:prstGeom>
          <a:ln>
            <a:noFill/>
          </a:ln>
        </p:spPr>
      </p:pic>
      <p:sp>
        <p:nvSpPr>
          <p:cNvPr id="57" name="CustomShape 3"/>
          <p:cNvSpPr/>
          <p:nvPr/>
        </p:nvSpPr>
        <p:spPr>
          <a:xfrm>
            <a:off x="997200" y="2178000"/>
            <a:ext cx="246672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Univariante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4323960" y="2139120"/>
            <a:ext cx="246672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Multivariante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2250360" y="4103640"/>
            <a:ext cx="343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Tipo de Dato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60" name="CustomShape 6"/>
          <p:cNvSpPr/>
          <p:nvPr/>
        </p:nvSpPr>
        <p:spPr>
          <a:xfrm>
            <a:off x="8027280" y="1706040"/>
            <a:ext cx="343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Calibri"/>
              </a:rPr>
              <a:t>Tipo de Predicción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61" name="CustomShape 7"/>
          <p:cNvSpPr/>
          <p:nvPr/>
        </p:nvSpPr>
        <p:spPr>
          <a:xfrm>
            <a:off x="8335800" y="2236320"/>
            <a:ext cx="282096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Determinística vs Estocástica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62" name="Google Shape;126;ga8b485b1ff_0_62" descr=""/>
          <p:cNvPicPr/>
          <p:nvPr/>
        </p:nvPicPr>
        <p:blipFill>
          <a:blip r:embed="rId3"/>
          <a:stretch/>
        </p:blipFill>
        <p:spPr>
          <a:xfrm>
            <a:off x="8611920" y="2741400"/>
            <a:ext cx="2466720" cy="3691080"/>
          </a:xfrm>
          <a:prstGeom prst="rect">
            <a:avLst/>
          </a:prstGeom>
          <a:ln>
            <a:noFill/>
          </a:ln>
        </p:spPr>
      </p:pic>
      <p:sp>
        <p:nvSpPr>
          <p:cNvPr id="63" name="CustomShape 8"/>
          <p:cNvSpPr/>
          <p:nvPr/>
        </p:nvSpPr>
        <p:spPr>
          <a:xfrm>
            <a:off x="815040" y="4638240"/>
            <a:ext cx="143496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Time Series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64" name="Google Shape;128;ga8b485b1ff_0_62" descr=""/>
          <p:cNvPicPr/>
          <p:nvPr/>
        </p:nvPicPr>
        <p:blipFill>
          <a:blip r:embed="rId4"/>
          <a:srcRect l="0" t="0" r="23647" b="0"/>
          <a:stretch/>
        </p:blipFill>
        <p:spPr>
          <a:xfrm>
            <a:off x="427320" y="5279760"/>
            <a:ext cx="2209680" cy="1268640"/>
          </a:xfrm>
          <a:prstGeom prst="rect">
            <a:avLst/>
          </a:prstGeom>
          <a:ln>
            <a:noFill/>
          </a:ln>
        </p:spPr>
      </p:pic>
      <p:sp>
        <p:nvSpPr>
          <p:cNvPr id="65" name="CustomShape 9"/>
          <p:cNvSpPr/>
          <p:nvPr/>
        </p:nvSpPr>
        <p:spPr>
          <a:xfrm>
            <a:off x="3251880" y="4638240"/>
            <a:ext cx="143496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Cross-Section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66" name="CustomShape 10"/>
          <p:cNvSpPr/>
          <p:nvPr/>
        </p:nvSpPr>
        <p:spPr>
          <a:xfrm>
            <a:off x="5688720" y="4638240"/>
            <a:ext cx="143496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Panel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67" name="Google Shape;131;ga8b485b1ff_0_62" descr=""/>
          <p:cNvPicPr/>
          <p:nvPr/>
        </p:nvPicPr>
        <p:blipFill>
          <a:blip r:embed="rId5"/>
          <a:stretch/>
        </p:blipFill>
        <p:spPr>
          <a:xfrm>
            <a:off x="2823120" y="5211000"/>
            <a:ext cx="2537640" cy="1337400"/>
          </a:xfrm>
          <a:prstGeom prst="rect">
            <a:avLst/>
          </a:prstGeom>
          <a:ln>
            <a:noFill/>
          </a:ln>
        </p:spPr>
      </p:pic>
      <p:pic>
        <p:nvPicPr>
          <p:cNvPr id="68" name="Google Shape;132;ga8b485b1ff_0_62" descr=""/>
          <p:cNvPicPr/>
          <p:nvPr/>
        </p:nvPicPr>
        <p:blipFill>
          <a:blip r:embed="rId6"/>
          <a:stretch/>
        </p:blipFill>
        <p:spPr>
          <a:xfrm>
            <a:off x="5758920" y="5128200"/>
            <a:ext cx="1490040" cy="1502640"/>
          </a:xfrm>
          <a:prstGeom prst="rect">
            <a:avLst/>
          </a:prstGeom>
          <a:ln>
            <a:noFill/>
          </a:ln>
        </p:spPr>
      </p:pic>
      <p:pic>
        <p:nvPicPr>
          <p:cNvPr id="69" name="Imagen 2" descr=""/>
          <p:cNvPicPr/>
          <p:nvPr/>
        </p:nvPicPr>
        <p:blipFill>
          <a:blip r:embed="rId7"/>
          <a:stretch/>
        </p:blipFill>
        <p:spPr>
          <a:xfrm>
            <a:off x="6532560" y="5186520"/>
            <a:ext cx="1582920" cy="131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789480" y="1874880"/>
            <a:ext cx="10514880" cy="254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Objetivo de Time Series</a:t>
            </a:r>
            <a:br/>
            <a:r>
              <a:rPr b="0" lang="en-GB" sz="4400" spc="-1" strike="noStrike">
                <a:solidFill>
                  <a:srgbClr val="ffffff"/>
                </a:solidFill>
                <a:latin typeface="Calibri"/>
                <a:ea typeface="Calibri"/>
              </a:rPr>
              <a:t>Entender el pasado mediante análisis prescriptivo para predecir el futuro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Visualización Time Series</a:t>
            </a:r>
            <a:endParaRPr b="0" lang="es-ES" sz="4400" spc="-1" strike="noStrike">
              <a:latin typeface="Arial"/>
            </a:endParaRPr>
          </a:p>
        </p:txBody>
      </p:sp>
      <p:pic>
        <p:nvPicPr>
          <p:cNvPr id="72" name="Google Shape;145;ga8b485b1ff_0_84" descr=""/>
          <p:cNvPicPr/>
          <p:nvPr/>
        </p:nvPicPr>
        <p:blipFill>
          <a:blip r:embed="rId1"/>
          <a:stretch/>
        </p:blipFill>
        <p:spPr>
          <a:xfrm>
            <a:off x="838080" y="1764000"/>
            <a:ext cx="4943880" cy="1739520"/>
          </a:xfrm>
          <a:prstGeom prst="rect">
            <a:avLst/>
          </a:prstGeom>
          <a:ln>
            <a:noFill/>
          </a:ln>
        </p:spPr>
      </p:pic>
      <p:pic>
        <p:nvPicPr>
          <p:cNvPr id="73" name="Google Shape;146;ga8b485b1ff_0_84" descr=""/>
          <p:cNvPicPr/>
          <p:nvPr/>
        </p:nvPicPr>
        <p:blipFill>
          <a:blip r:embed="rId2"/>
          <a:stretch/>
        </p:blipFill>
        <p:spPr>
          <a:xfrm>
            <a:off x="6032520" y="1764000"/>
            <a:ext cx="5320800" cy="4022640"/>
          </a:xfrm>
          <a:prstGeom prst="rect">
            <a:avLst/>
          </a:prstGeom>
          <a:ln>
            <a:noFill/>
          </a:ln>
        </p:spPr>
      </p:pic>
      <p:pic>
        <p:nvPicPr>
          <p:cNvPr id="74" name="Google Shape;147;ga8b485b1ff_0_84" descr=""/>
          <p:cNvPicPr/>
          <p:nvPr/>
        </p:nvPicPr>
        <p:blipFill>
          <a:blip r:embed="rId3"/>
          <a:stretch/>
        </p:blipFill>
        <p:spPr>
          <a:xfrm>
            <a:off x="838080" y="3615120"/>
            <a:ext cx="4943880" cy="217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Visualización Time Series</a:t>
            </a:r>
            <a:endParaRPr b="0" lang="es-ES" sz="4400" spc="-1" strike="noStrike">
              <a:latin typeface="Arial"/>
            </a:endParaRPr>
          </a:p>
        </p:txBody>
      </p:sp>
      <p:pic>
        <p:nvPicPr>
          <p:cNvPr id="76" name="Google Shape;154;ga8b485b1ff_0_231" descr=""/>
          <p:cNvPicPr/>
          <p:nvPr/>
        </p:nvPicPr>
        <p:blipFill>
          <a:blip r:embed="rId1"/>
          <a:stretch/>
        </p:blipFill>
        <p:spPr>
          <a:xfrm>
            <a:off x="6102000" y="2108880"/>
            <a:ext cx="5194080" cy="1807920"/>
          </a:xfrm>
          <a:prstGeom prst="rect">
            <a:avLst/>
          </a:prstGeom>
          <a:ln>
            <a:noFill/>
          </a:ln>
        </p:spPr>
      </p:pic>
      <p:sp>
        <p:nvSpPr>
          <p:cNvPr id="77" name="CustomShape 2"/>
          <p:cNvSpPr/>
          <p:nvPr/>
        </p:nvSpPr>
        <p:spPr>
          <a:xfrm>
            <a:off x="760320" y="2438640"/>
            <a:ext cx="4446000" cy="10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Calibri"/>
                <a:ea typeface="Calibri"/>
              </a:rPr>
              <a:t>Si tenemos muchas irregularidades en la serie temporal, podemos aplicar varias técnicas para la mejora de la visualización</a:t>
            </a:r>
            <a:endParaRPr b="0" lang="es-E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</p:txBody>
      </p:sp>
      <p:pic>
        <p:nvPicPr>
          <p:cNvPr id="78" name="Google Shape;156;ga8b485b1ff_0_231" descr=""/>
          <p:cNvPicPr/>
          <p:nvPr/>
        </p:nvPicPr>
        <p:blipFill>
          <a:blip r:embed="rId2"/>
          <a:stretch/>
        </p:blipFill>
        <p:spPr>
          <a:xfrm>
            <a:off x="662040" y="4635000"/>
            <a:ext cx="5194080" cy="184284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1749960" y="4074840"/>
            <a:ext cx="246672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Rolling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7386840" y="1609560"/>
            <a:ext cx="246672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Resample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7386840" y="4143960"/>
            <a:ext cx="2466720" cy="3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cccccc"/>
                </a:solidFill>
                <a:latin typeface="Calibri"/>
                <a:ea typeface="Calibri"/>
              </a:rPr>
              <a:t>Differenciating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1600" spc="-1" strike="noStrike">
              <a:latin typeface="Arial"/>
            </a:endParaRPr>
          </a:p>
        </p:txBody>
      </p:sp>
      <p:pic>
        <p:nvPicPr>
          <p:cNvPr id="82" name="Google Shape;160;ga8b485b1ff_0_231" descr=""/>
          <p:cNvPicPr/>
          <p:nvPr/>
        </p:nvPicPr>
        <p:blipFill>
          <a:blip r:embed="rId3"/>
          <a:stretch/>
        </p:blipFill>
        <p:spPr>
          <a:xfrm>
            <a:off x="6158880" y="4589280"/>
            <a:ext cx="5194080" cy="193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4400" spc="-1" strike="noStrike">
                <a:solidFill>
                  <a:srgbClr val="ff0000"/>
                </a:solidFill>
                <a:latin typeface="Calibri"/>
                <a:ea typeface="Calibri"/>
              </a:rPr>
              <a:t>Componentes de un Time Series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838080" y="1690920"/>
            <a:ext cx="4178160" cy="47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Tendency</a:t>
            </a: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:  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Calibri"/>
              </a:rPr>
              <a:t>cambio a largo plazo en relación al nivel medio, o el cambio a largo plazo de la media.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Seasonality</a:t>
            </a: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: 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las series presentan cierta periodicidad (mensual, anual…). Por ejemplo, el paro suele aumentar en invierno, y disminuir en verano.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Random/Residuals</a:t>
            </a: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: 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si eliminamos los dos componentes anteriores, nos queda la componente aleatoria. Se pretende estudiar qué tipo de comportamiento aleatorio presentan estos residuos.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Cyclic variations</a:t>
            </a:r>
            <a:r>
              <a:rPr b="0" lang="en-GB" sz="1700" spc="-1" strike="noStrike">
                <a:solidFill>
                  <a:srgbClr val="ffffff"/>
                </a:solidFill>
                <a:latin typeface="Calibri"/>
                <a:ea typeface="Calibri"/>
              </a:rPr>
              <a:t>: </a:t>
            </a:r>
            <a:r>
              <a:rPr b="0" lang="en-GB" sz="1300" spc="-1" strike="noStrike">
                <a:solidFill>
                  <a:srgbClr val="ffffff"/>
                </a:solidFill>
                <a:latin typeface="Calibri"/>
                <a:ea typeface="Calibri"/>
              </a:rPr>
              <a:t>fluctuaciones producidas a lo largo de una larga tendencia. Es poco frecuente. Por ejemplo ciclos económicos de la bolsa</a:t>
            </a: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300" spc="-1" strike="noStrike">
              <a:latin typeface="Arial"/>
            </a:endParaRPr>
          </a:p>
        </p:txBody>
      </p:sp>
      <p:pic>
        <p:nvPicPr>
          <p:cNvPr id="85" name="Google Shape;168;ga8b485b1ff_0_0" descr=""/>
          <p:cNvPicPr/>
          <p:nvPr/>
        </p:nvPicPr>
        <p:blipFill>
          <a:blip r:embed="rId1"/>
          <a:stretch/>
        </p:blipFill>
        <p:spPr>
          <a:xfrm>
            <a:off x="6000840" y="1643760"/>
            <a:ext cx="5103720" cy="481752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10005120" y="2998080"/>
            <a:ext cx="1899000" cy="42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Arial"/>
              </a:rPr>
              <a:t>Seasonal -&gt; Estacional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Arial"/>
              </a:rPr>
              <a:t>Stationary -&gt; Estacionario</a:t>
            </a:r>
            <a:endParaRPr b="0" lang="es-E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3325</TotalTime>
  <Application>LibreOffice/6.4.7.2$Linux_X86_64 LibreOffice_project/40$Build-2</Application>
  <Words>2070</Words>
  <Paragraphs>267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2020-05-12T19:48:30Z</dcterms:created>
  <dc:creator>Gabriel VT</dc:creator>
  <dc:description/>
  <dc:language>es-ES</dc:language>
  <cp:lastModifiedBy/>
  <dcterms:modified xsi:type="dcterms:W3CDTF">2023-02-10T14:56:33Z</dcterms:modified>
  <cp:revision>19</cp:revision>
  <dc:subject/>
  <dc:title>Machine Learning – Time Series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31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